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6" r:id="rId5"/>
    <p:sldId id="261" r:id="rId6"/>
    <p:sldId id="264" r:id="rId7"/>
    <p:sldId id="262" r:id="rId8"/>
    <p:sldId id="258" r:id="rId9"/>
    <p:sldId id="267" r:id="rId10"/>
    <p:sldId id="260" r:id="rId11"/>
    <p:sldId id="263" r:id="rId12"/>
    <p:sldId id="269" r:id="rId13"/>
    <p:sldId id="268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85" autoAdjust="0"/>
  </p:normalViewPr>
  <p:slideViewPr>
    <p:cSldViewPr>
      <p:cViewPr>
        <p:scale>
          <a:sx n="59" d="100"/>
          <a:sy n="59" d="100"/>
        </p:scale>
        <p:origin x="-1003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8BFF5-8373-49C6-A75D-72ED6A2B61E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EEF5E-104E-4D13-B6A2-96AEB7BCB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2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Sobell 1976 – 43 years. </a:t>
            </a:r>
          </a:p>
          <a:p>
            <a:r>
              <a:rPr lang="en-GB" dirty="0"/>
              <a:t>Mary – 15th year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EEF5E-104E-4D13-B6A2-96AEB7BCB2F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518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needs to be tidied next week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EEF5E-104E-4D13-B6A2-96AEB7BCB2F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435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046-AEC3-4278-BCEB-D025E398EC4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CD61-60A7-44D5-B950-552806C2E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83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046-AEC3-4278-BCEB-D025E398EC4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CD61-60A7-44D5-B950-552806C2E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5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046-AEC3-4278-BCEB-D025E398EC4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CD61-60A7-44D5-B950-552806C2E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8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046-AEC3-4278-BCEB-D025E398EC4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CD61-60A7-44D5-B950-552806C2E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90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046-AEC3-4278-BCEB-D025E398EC4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CD61-60A7-44D5-B950-552806C2E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17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046-AEC3-4278-BCEB-D025E398EC4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CD61-60A7-44D5-B950-552806C2E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20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046-AEC3-4278-BCEB-D025E398EC4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CD61-60A7-44D5-B950-552806C2E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86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046-AEC3-4278-BCEB-D025E398EC4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CD61-60A7-44D5-B950-552806C2E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71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046-AEC3-4278-BCEB-D025E398EC4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CD61-60A7-44D5-B950-552806C2E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4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046-AEC3-4278-BCEB-D025E398EC4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CD61-60A7-44D5-B950-552806C2E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50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046-AEC3-4278-BCEB-D025E398EC4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CD61-60A7-44D5-B950-552806C2E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7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19046-AEC3-4278-BCEB-D025E398EC4D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FCD61-60A7-44D5-B950-552806C2E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15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marymi\AppData\Local\Microsoft\Windows\Temporary Internet Files\Content.Outlook\G8NQCI1F\OxCERPC Dr Mary Miller 02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" y="0"/>
            <a:ext cx="9141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30036" y="2782669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Oxford </a:t>
            </a:r>
            <a:r>
              <a:rPr lang="en-GB" sz="3600" b="1" dirty="0"/>
              <a:t>Advanced </a:t>
            </a:r>
            <a:r>
              <a:rPr lang="en-GB" sz="3600" b="1" dirty="0" smtClean="0"/>
              <a:t>Courses 2019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135524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marymi\AppData\Local\Microsoft\Windows\Temporary Internet Files\Content.Outlook\G8NQCI1F\OxCERPC Dr Mary Miller 03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" y="0"/>
            <a:ext cx="9141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908720"/>
            <a:ext cx="691276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Mouth care: Laura Daly </a:t>
            </a:r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Kit: SLS free toothpaste (no foam), brushes, brush plus suction, finger guard, mouth </a:t>
            </a:r>
            <a:r>
              <a:rPr lang="en-GB" sz="2800" dirty="0" smtClean="0"/>
              <a:t>prop, denture awareness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Massage in oral balance!  </a:t>
            </a: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Angular </a:t>
            </a:r>
            <a:r>
              <a:rPr lang="en-GB" sz="2800" dirty="0" err="1" smtClean="0"/>
              <a:t>cheilitis</a:t>
            </a:r>
            <a:r>
              <a:rPr lang="en-GB" sz="2800" dirty="0" smtClean="0"/>
              <a:t> – bacterial + fungal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Mouth care matters website: Information and care plans. </a:t>
            </a:r>
          </a:p>
        </p:txBody>
      </p:sp>
    </p:spTree>
    <p:extLst>
      <p:ext uri="{BB962C8B-B14F-4D97-AF65-F5344CB8AC3E}">
        <p14:creationId xmlns:p14="http://schemas.microsoft.com/office/powerpoint/2010/main" val="123088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marymi\AppData\Local\Microsoft\Windows\Temporary Internet Files\Content.Outlook\G8NQCI1F\OxCERPC Dr Mary Miller 03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" y="0"/>
            <a:ext cx="9141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692696"/>
            <a:ext cx="756084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Cough: Sean Parker </a:t>
            </a:r>
          </a:p>
          <a:p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Peripheral and central aspects, reflexive and volitional cough, diminished central cough suppression, history</a:t>
            </a: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Always stop ACEI – sensitises cough reflex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Nicotine a cough suppressant (Alpha 7 nicotine receptor) – replace with patch, gum, vaping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New drugs on the horizon </a:t>
            </a:r>
            <a:r>
              <a:rPr lang="en-GB" sz="2400" dirty="0" err="1"/>
              <a:t>Gefapixant</a:t>
            </a:r>
            <a:r>
              <a:rPr lang="en-GB" sz="2400" dirty="0"/>
              <a:t> (P2X receptor antagonists (RCT ongoing – effects on </a:t>
            </a:r>
            <a:r>
              <a:rPr lang="en-GB" sz="2400" dirty="0" err="1"/>
              <a:t>dysgeusia</a:t>
            </a:r>
            <a:r>
              <a:rPr lang="en-GB" sz="2400" dirty="0"/>
              <a:t>) &gt; NK – 1 antagonists &gt; TRP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Non pharmacological complex intervention (Cough – as disabling as disfigurement)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30887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marymi\AppData\Local\Microsoft\Windows\Temporary Internet Files\Content.Outlook\G8NQCI1F\OxCERPC Dr Mary Miller 03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" y="0"/>
            <a:ext cx="9141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1680" y="980728"/>
            <a:ext cx="57606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Gabapentin: Paul Howard</a:t>
            </a:r>
          </a:p>
          <a:p>
            <a:pPr algn="ctr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err="1"/>
              <a:t>Pregabalin</a:t>
            </a:r>
            <a:r>
              <a:rPr lang="en-GB" sz="2800" dirty="0"/>
              <a:t> absorption more reliable at higher doses and simpler to take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Oxcarbazepine: If lost temperature sensation – not responding (Na and NNTs), caution Han Chinese, Hong Kong Chinese, Thai – HLA typing thinking not doing well /on gabapentin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Sensory profiling - temp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646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marymi\AppData\Local\Microsoft\Windows\Temporary Internet Files\Content.Outlook\G8NQCI1F\OxCERPC Dr Mary Miller 03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0"/>
            <a:ext cx="9141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980728"/>
            <a:ext cx="741682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Neuropathic pain: </a:t>
            </a:r>
            <a:r>
              <a:rPr lang="en-GB" sz="3600" b="1" dirty="0" err="1"/>
              <a:t>Annina</a:t>
            </a:r>
            <a:endParaRPr lang="en-GB" sz="36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b="1" dirty="0"/>
              <a:t>80% of peripheral nerve are small fibres (and not testing routinely). Testing: Pin prick - if normal, then coin test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b="1" dirty="0" err="1"/>
              <a:t>Neuroinflammation</a:t>
            </a:r>
            <a:r>
              <a:rPr lang="en-GB" sz="2800" b="1" dirty="0"/>
              <a:t>: Albrecht Pain 2018. Explaining dermatomes and nerve supply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b="1" dirty="0"/>
              <a:t>Loss of recognition of affected part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b="1" dirty="0"/>
              <a:t>Review Baron Pain 2017: Thinking of pain phenotype rather than biological mechanism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146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marymi\AppData\Local\Microsoft\Windows\Temporary Internet Files\Content.Outlook\G8NQCI1F\OxCERPC Dr Mary Miller 03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" y="0"/>
            <a:ext cx="9141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1391491"/>
            <a:ext cx="5688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Thank you for attending !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655268" y="2708920"/>
            <a:ext cx="61926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2020</a:t>
            </a:r>
          </a:p>
          <a:p>
            <a:pPr algn="ctr"/>
            <a:r>
              <a:rPr lang="en-GB" sz="2800" dirty="0"/>
              <a:t>Newcastle 11/12 June</a:t>
            </a:r>
          </a:p>
          <a:p>
            <a:pPr algn="ctr"/>
            <a:r>
              <a:rPr lang="en-GB" sz="2800" dirty="0"/>
              <a:t>Nottingham 24/25 June</a:t>
            </a:r>
          </a:p>
          <a:p>
            <a:pPr algn="ctr"/>
            <a:r>
              <a:rPr lang="en-GB" sz="2800" dirty="0"/>
              <a:t>Oxford 2/3 July</a:t>
            </a:r>
          </a:p>
          <a:p>
            <a:pPr algn="ctr"/>
            <a:r>
              <a:rPr lang="en-GB" sz="2800" dirty="0"/>
              <a:t>Oxford 9/10 July</a:t>
            </a:r>
          </a:p>
        </p:txBody>
      </p:sp>
    </p:spTree>
    <p:extLst>
      <p:ext uri="{BB962C8B-B14F-4D97-AF65-F5344CB8AC3E}">
        <p14:creationId xmlns:p14="http://schemas.microsoft.com/office/powerpoint/2010/main" val="123088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marymi\AppData\Local\Microsoft\Windows\Temporary Internet Files\Content.Outlook\G8NQCI1F\OxCERPC Dr Mary Miller 03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" y="0"/>
            <a:ext cx="9141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620688"/>
            <a:ext cx="705678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Learning points</a:t>
            </a:r>
          </a:p>
          <a:p>
            <a:pPr algn="ctr"/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Up to 3 main learning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Video available in 2 weeks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r>
              <a:rPr lang="en-GB" sz="2800" dirty="0"/>
              <a:t>Aim: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Import learning to personal practice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Capture learning tasks for the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Feedback to unit – import to practice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Limitation – my personal learning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9176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marymi\AppData\Local\Microsoft\Windows\Temporary Internet Files\Content.Outlook\G8NQCI1F\OxCERPC Dr Mary Miller 03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" y="-891480"/>
            <a:ext cx="9141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1680" y="764704"/>
            <a:ext cx="6120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Beyond transition: Jo Elverson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Understanding of past experience of pain / trauma modifying pathways 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Developmentally </a:t>
            </a:r>
            <a:r>
              <a:rPr lang="en-GB" sz="2400" dirty="0"/>
              <a:t>appropriate healthcare – world view, risk pregnancy, parents, health education and </a:t>
            </a:r>
            <a:r>
              <a:rPr lang="en-GB" sz="2400" dirty="0" smtClean="0"/>
              <a:t>promotion, long term drug management  (HEADS)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APPM formulary (</a:t>
            </a:r>
            <a:r>
              <a:rPr lang="en-GB" sz="2400" dirty="0" err="1" smtClean="0"/>
              <a:t>appm</a:t>
            </a:r>
            <a:r>
              <a:rPr lang="en-GB" sz="2400" dirty="0" smtClean="0"/>
              <a:t>-master-formulary)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Management of dystonia </a:t>
            </a:r>
            <a:r>
              <a:rPr lang="en-GB" sz="2400" dirty="0" smtClean="0"/>
              <a:t>&amp; dystonic crisis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3088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marymi\AppData\Local\Microsoft\Windows\Temporary Internet Files\Content.Outlook\G8NQCI1F\OxCERPC Dr Mary Miller 03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" y="0"/>
            <a:ext cx="9141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908720"/>
            <a:ext cx="7272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Advanced liver disease: Wendy Prentice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Alfentanil </a:t>
            </a:r>
            <a:r>
              <a:rPr lang="en-GB" sz="2800" dirty="0"/>
              <a:t>– move to using Fentanyl in advanced liver disease and </a:t>
            </a:r>
            <a:r>
              <a:rPr lang="en-GB" sz="2800" dirty="0" err="1"/>
              <a:t>hepatorenal</a:t>
            </a:r>
            <a:r>
              <a:rPr lang="en-GB" sz="2800" dirty="0"/>
              <a:t> </a:t>
            </a:r>
            <a:r>
              <a:rPr lang="en-GB" sz="2800" dirty="0" smtClean="0"/>
              <a:t>syndrome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PCF reading – look out JPSM / BASL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Public health </a:t>
            </a:r>
            <a:r>
              <a:rPr lang="en-GB" sz="2800" dirty="0" err="1" smtClean="0"/>
              <a:t>isues</a:t>
            </a:r>
            <a:r>
              <a:rPr lang="en-GB" sz="2800" dirty="0" smtClean="0"/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Treatment </a:t>
            </a:r>
            <a:r>
              <a:rPr lang="en-GB" sz="2800" dirty="0"/>
              <a:t>for Hep B – check if had </a:t>
            </a:r>
            <a:r>
              <a:rPr lang="en-GB" sz="2800" dirty="0" smtClean="0"/>
              <a:t>treatment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Proactive approach – Bristol (Hudson paper 2017) &amp; British liver Trust – ‘Planning for your future’ information leaflet for </a:t>
            </a:r>
            <a:r>
              <a:rPr lang="en-GB" sz="2800" dirty="0" smtClean="0"/>
              <a:t>patients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30887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marymi\AppData\Local\Microsoft\Windows\Temporary Internet Files\Content.Outlook\G8NQCI1F\OxCERPC Dr Mary Miller 03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" y="0"/>
            <a:ext cx="9141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836712"/>
            <a:ext cx="63367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Rehabilitation: Matt Maddocks</a:t>
            </a:r>
          </a:p>
          <a:p>
            <a:endParaRPr lang="en-GB" dirty="0"/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Model  - needs, wishes and </a:t>
            </a:r>
            <a:r>
              <a:rPr lang="en-GB" sz="2000" dirty="0" smtClean="0"/>
              <a:t>functions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JAMA Oncology paper 2019 – effect of rehabilitation (LOS – 50% and more likely to get home)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Trajectories </a:t>
            </a:r>
            <a:r>
              <a:rPr lang="en-GB" sz="2000" dirty="0"/>
              <a:t>reviewed Gill 2010 </a:t>
            </a:r>
            <a:r>
              <a:rPr lang="en-GB" sz="2000" dirty="0" smtClean="0"/>
              <a:t>paper restricting symptoms  2016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Breathlessness service  - same / greater effect v pulmonary rehabilitation  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Goal </a:t>
            </a:r>
            <a:r>
              <a:rPr lang="en-GB" sz="2000" dirty="0"/>
              <a:t>setting – </a:t>
            </a:r>
            <a:r>
              <a:rPr lang="en-GB" sz="2000" dirty="0" smtClean="0"/>
              <a:t>20% focusing on participation, 50% on activity and 30% on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Goal attainment scaling- </a:t>
            </a:r>
            <a:r>
              <a:rPr lang="en-GB" sz="2000" dirty="0" smtClean="0"/>
              <a:t> statement</a:t>
            </a:r>
            <a:r>
              <a:rPr lang="en-GB" sz="2000" dirty="0"/>
              <a:t>, attainment, outcome and difficulty </a:t>
            </a:r>
          </a:p>
        </p:txBody>
      </p:sp>
    </p:spTree>
    <p:extLst>
      <p:ext uri="{BB962C8B-B14F-4D97-AF65-F5344CB8AC3E}">
        <p14:creationId xmlns:p14="http://schemas.microsoft.com/office/powerpoint/2010/main" val="1230887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marymi\AppData\Local\Microsoft\Windows\Temporary Internet Files\Content.Outlook\G8NQCI1F\OxCERPC Dr Mary Miller 03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" y="0"/>
            <a:ext cx="9141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1680" y="980728"/>
            <a:ext cx="576064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Cannabinoids: Tony O’Brien</a:t>
            </a:r>
          </a:p>
          <a:p>
            <a:pPr algn="ctr"/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What is a medicine? </a:t>
            </a:r>
            <a:r>
              <a:rPr lang="en-GB" sz="2800" dirty="0" smtClean="0"/>
              <a:t>Test of </a:t>
            </a:r>
            <a:r>
              <a:rPr lang="en-GB" sz="2800" dirty="0"/>
              <a:t>three – quality, </a:t>
            </a:r>
            <a:r>
              <a:rPr lang="en-GB" sz="2800" dirty="0" smtClean="0"/>
              <a:t>safety </a:t>
            </a:r>
            <a:r>
              <a:rPr lang="en-GB" sz="2800" dirty="0"/>
              <a:t>and </a:t>
            </a:r>
            <a:r>
              <a:rPr lang="en-GB" sz="2800" dirty="0" smtClean="0"/>
              <a:t>efficacy. All three are necessary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Gateway </a:t>
            </a:r>
            <a:r>
              <a:rPr lang="en-GB" sz="2800" dirty="0"/>
              <a:t>function of regulation – protect patient and avoid waste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CB1 and 2 receptors (PCF 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Interactions May 2019 - </a:t>
            </a:r>
            <a:r>
              <a:rPr lang="en-GB" sz="2800" i="1" dirty="0" smtClean="0"/>
              <a:t>JPM</a:t>
            </a:r>
            <a:endParaRPr lang="en-GB" sz="28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887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marymi\AppData\Local\Microsoft\Windows\Temporary Internet Files\Content.Outlook\G8NQCI1F\OxCERPC Dr Mary Miller 03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" y="0"/>
            <a:ext cx="9141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908720"/>
            <a:ext cx="68407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Palliative Drugs update 1: Andrew</a:t>
            </a:r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All patients with pancreatic cancer have malabsorption. Start Creon 25,000, table, PPI, open capsules on acid food (Rinse mouth), </a:t>
            </a:r>
            <a:r>
              <a:rPr lang="en-GB" sz="2400" dirty="0" smtClean="0"/>
              <a:t>spread through meal, bowel obstruction, anal </a:t>
            </a:r>
            <a:r>
              <a:rPr lang="en-GB" sz="2400" dirty="0"/>
              <a:t>pain, do not use as a laxative (!), porcine  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?</a:t>
            </a:r>
            <a:r>
              <a:rPr lang="en-GB" sz="2400" dirty="0" err="1" smtClean="0"/>
              <a:t>Nutrizym</a:t>
            </a:r>
            <a:r>
              <a:rPr lang="en-GB" sz="2400" dirty="0" smtClean="0"/>
              <a:t> if not tolerating Creon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Unmask Diabetes!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Diarrhoea in Diabetes Mellitus – function of exocrine and endocrine pancreas linked</a:t>
            </a:r>
            <a:r>
              <a:rPr lang="en-GB" dirty="0"/>
              <a:t>		</a:t>
            </a:r>
          </a:p>
          <a:p>
            <a:pPr marL="400050" lvl="1" indent="0">
              <a:buNone/>
            </a:pPr>
            <a:r>
              <a:rPr lang="en-GB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230887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marymi\AppData\Local\Microsoft\Windows\Temporary Internet Files\Content.Outlook\G8NQCI1F\OxCERPC Dr Mary Miller 03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" y="0"/>
            <a:ext cx="9141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664" y="1124744"/>
            <a:ext cx="597666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Ethics: Derek Willis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Change in practice - when to phone for advice &amp; </a:t>
            </a:r>
            <a:r>
              <a:rPr lang="en-GB" sz="2800" dirty="0" smtClean="0"/>
              <a:t>number of doses and space between doses  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The moral good is in the process of ACP – for the </a:t>
            </a:r>
            <a:r>
              <a:rPr lang="en-GB" sz="2800" dirty="0" smtClean="0"/>
              <a:t>patient (Benefit relatives and HCPs) 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Rights, choice and preferences – choice of words</a:t>
            </a:r>
          </a:p>
        </p:txBody>
      </p:sp>
    </p:spTree>
    <p:extLst>
      <p:ext uri="{BB962C8B-B14F-4D97-AF65-F5344CB8AC3E}">
        <p14:creationId xmlns:p14="http://schemas.microsoft.com/office/powerpoint/2010/main" val="1230887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marymi\AppData\Local\Microsoft\Windows\Temporary Internet Files\Content.Outlook\G8NQCI1F\OxCERPC Dr Mary Miller 03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" y="0"/>
            <a:ext cx="9141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404664"/>
            <a:ext cx="705678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Palliative Drugs update 2: Andrew</a:t>
            </a:r>
          </a:p>
          <a:p>
            <a:pPr algn="ctr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Broad spectrum opioids: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Patients - </a:t>
            </a:r>
            <a:r>
              <a:rPr lang="en-GB" dirty="0" err="1"/>
              <a:t>Cebranopadol</a:t>
            </a:r>
            <a:r>
              <a:rPr lang="en-GB" dirty="0"/>
              <a:t> (Mu and NOP) – on balance overall advantage seems low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Primates - BU08028 (Mu and NOP) – may not be addictive and may not cause respiratory depression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‘Injury targeted’ opioid: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Rats - Fluorinated Fentanyl – released by acid environments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Peripheral effect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Biased Mu </a:t>
            </a:r>
            <a:r>
              <a:rPr lang="en-GB" sz="2800" dirty="0"/>
              <a:t>receptor </a:t>
            </a:r>
            <a:r>
              <a:rPr lang="en-GB" sz="2800" dirty="0" smtClean="0"/>
              <a:t>agonists 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Interfering B </a:t>
            </a:r>
            <a:r>
              <a:rPr lang="en-GB" sz="2000" dirty="0" err="1"/>
              <a:t>arrestin</a:t>
            </a:r>
            <a:r>
              <a:rPr lang="en-GB" sz="2000" dirty="0"/>
              <a:t> (negative effects)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err="1" smtClean="0"/>
              <a:t>Oliceridine</a:t>
            </a:r>
            <a:r>
              <a:rPr lang="en-GB" sz="2000" dirty="0" smtClean="0"/>
              <a:t> </a:t>
            </a:r>
            <a:r>
              <a:rPr lang="en-GB" sz="2000" dirty="0"/>
              <a:t>– IV very fast onset (Breakthrough). </a:t>
            </a:r>
            <a:endParaRPr lang="en-GB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FDA sent back for additional data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Fast on and off. Adverse </a:t>
            </a:r>
            <a:r>
              <a:rPr lang="en-GB" sz="2000" dirty="0"/>
              <a:t>effects – PCA lower, boluses </a:t>
            </a:r>
            <a:r>
              <a:rPr lang="en-GB" sz="2000" dirty="0" smtClean="0"/>
              <a:t>similar to Morphine. </a:t>
            </a:r>
            <a:endParaRPr lang="en-GB" sz="2000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14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3384</TotalTime>
  <Words>780</Words>
  <Application>Microsoft Office PowerPoint</Application>
  <PresentationFormat>On-screen Show (4:3)</PresentationFormat>
  <Paragraphs>101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Oxford University Hospitals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IM&amp;T Services</dc:creator>
  <cp:lastModifiedBy>IM&amp;T Services</cp:lastModifiedBy>
  <cp:revision>87</cp:revision>
  <dcterms:created xsi:type="dcterms:W3CDTF">2019-06-04T13:11:28Z</dcterms:created>
  <dcterms:modified xsi:type="dcterms:W3CDTF">2019-07-05T10:43:47Z</dcterms:modified>
</cp:coreProperties>
</file>