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81" r:id="rId5"/>
    <p:sldId id="282" r:id="rId6"/>
    <p:sldId id="283" r:id="rId7"/>
    <p:sldId id="261" r:id="rId8"/>
    <p:sldId id="262" r:id="rId9"/>
    <p:sldId id="260" r:id="rId10"/>
    <p:sldId id="265" r:id="rId11"/>
    <p:sldId id="257" r:id="rId12"/>
    <p:sldId id="259" r:id="rId13"/>
    <p:sldId id="263" r:id="rId14"/>
    <p:sldId id="269" r:id="rId15"/>
    <p:sldId id="270" r:id="rId16"/>
    <p:sldId id="272" r:id="rId17"/>
    <p:sldId id="274" r:id="rId18"/>
    <p:sldId id="275" r:id="rId19"/>
    <p:sldId id="280" r:id="rId20"/>
    <p:sldId id="276" r:id="rId21"/>
    <p:sldId id="273" r:id="rId22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7B97-422E-40F6-A15D-65FA144B3D7D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0241-8DC2-4298-9BDD-0B323CAFE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48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7B97-422E-40F6-A15D-65FA144B3D7D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0241-8DC2-4298-9BDD-0B323CAFE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0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7B97-422E-40F6-A15D-65FA144B3D7D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0241-8DC2-4298-9BDD-0B323CAFE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40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7B97-422E-40F6-A15D-65FA144B3D7D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0241-8DC2-4298-9BDD-0B323CAFE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114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7B97-422E-40F6-A15D-65FA144B3D7D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0241-8DC2-4298-9BDD-0B323CAFE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11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7B97-422E-40F6-A15D-65FA144B3D7D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0241-8DC2-4298-9BDD-0B323CAFE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45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7B97-422E-40F6-A15D-65FA144B3D7D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0241-8DC2-4298-9BDD-0B323CAFE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54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7B97-422E-40F6-A15D-65FA144B3D7D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0241-8DC2-4298-9BDD-0B323CAFE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88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7B97-422E-40F6-A15D-65FA144B3D7D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0241-8DC2-4298-9BDD-0B323CAFE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80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7B97-422E-40F6-A15D-65FA144B3D7D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0241-8DC2-4298-9BDD-0B323CAFE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98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7B97-422E-40F6-A15D-65FA144B3D7D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0241-8DC2-4298-9BDD-0B323CAFE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73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87B97-422E-40F6-A15D-65FA144B3D7D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80241-8DC2-4298-9BDD-0B323CAFE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9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Learning </a:t>
            </a:r>
            <a:r>
              <a:rPr lang="en-GB" smtClean="0"/>
              <a:t>points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Mary Miller</a:t>
            </a:r>
          </a:p>
          <a:p>
            <a:r>
              <a:rPr lang="en-GB" dirty="0"/>
              <a:t>06.07.2018</a:t>
            </a:r>
          </a:p>
        </p:txBody>
      </p:sp>
    </p:spTree>
    <p:extLst>
      <p:ext uri="{BB962C8B-B14F-4D97-AF65-F5344CB8AC3E}">
        <p14:creationId xmlns:p14="http://schemas.microsoft.com/office/powerpoint/2010/main" val="29112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Conscientious objection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Medical profession in 2018 </a:t>
            </a:r>
          </a:p>
          <a:p>
            <a:r>
              <a:rPr lang="en-GB" dirty="0"/>
              <a:t>Social contract theory</a:t>
            </a:r>
          </a:p>
          <a:p>
            <a:r>
              <a:rPr lang="en-GB" dirty="0"/>
              <a:t>Understand conscientious objection in relation to termination of pregnancy and withdrawal of ventilation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Actions</a:t>
            </a:r>
            <a:r>
              <a:rPr lang="en-GB" dirty="0"/>
              <a:t>: Read Reference in International Journal of Palliative Care Nursing, BMJ and recent ruling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894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Bereavement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600" dirty="0"/>
              <a:t>Inverted NICE tiers - Tier 1 the 80%</a:t>
            </a:r>
          </a:p>
          <a:p>
            <a:r>
              <a:rPr lang="en-GB" sz="1600" dirty="0"/>
              <a:t>Up to 20% need intervention. (Across all deaths 8% of specialist deaths, 20% of traumatic deaths) </a:t>
            </a:r>
          </a:p>
          <a:p>
            <a:r>
              <a:rPr lang="en-GB" sz="1600" dirty="0"/>
              <a:t>Efficacy of grief counselling (Self referrers and those who are symptomatic show good benefit)  </a:t>
            </a:r>
          </a:p>
          <a:p>
            <a:r>
              <a:rPr lang="en-GB" sz="1600" dirty="0"/>
              <a:t>Range of response to loss – captures individual difference and patterns of response to loss.  (Machin 2001)</a:t>
            </a:r>
          </a:p>
          <a:p>
            <a:r>
              <a:rPr lang="en-GB" sz="1600" dirty="0"/>
              <a:t>4 x 4 – as a template for practice. Idea of taking a history informing how to approach / help people</a:t>
            </a:r>
          </a:p>
          <a:p>
            <a:r>
              <a:rPr lang="en-GB" sz="1600" dirty="0"/>
              <a:t>Adult attitude to grief scale (9 point scale) – tool for conversation. </a:t>
            </a:r>
          </a:p>
          <a:p>
            <a:r>
              <a:rPr lang="en-GB" sz="1600" dirty="0"/>
              <a:t>Staff – our response (and knowing this) </a:t>
            </a:r>
          </a:p>
          <a:p>
            <a:r>
              <a:rPr lang="en-GB" sz="1600" dirty="0"/>
              <a:t>Grieving families and communication style -PROMs</a:t>
            </a:r>
          </a:p>
          <a:p>
            <a:r>
              <a:rPr lang="en-GB" sz="1600" dirty="0"/>
              <a:t>Prolonged grief disorder – DSM -V  (2008)</a:t>
            </a:r>
          </a:p>
          <a:p>
            <a:endParaRPr lang="en-GB" sz="1600" dirty="0"/>
          </a:p>
          <a:p>
            <a:pPr marL="0" indent="0">
              <a:buNone/>
            </a:pPr>
            <a:r>
              <a:rPr lang="en-GB" sz="1600" dirty="0"/>
              <a:t>ACTION:  	Reading – Hospice UK (</a:t>
            </a:r>
            <a:r>
              <a:rPr lang="en-GB" sz="1600" dirty="0" err="1"/>
              <a:t>Ber</a:t>
            </a:r>
            <a:r>
              <a:rPr lang="en-GB" sz="1600" dirty="0"/>
              <a:t> Needs Ass)</a:t>
            </a:r>
          </a:p>
          <a:p>
            <a:pPr marL="0" indent="0">
              <a:buNone/>
            </a:pPr>
            <a:r>
              <a:rPr lang="en-GB" sz="1600" dirty="0"/>
              <a:t>	</a:t>
            </a:r>
            <a:r>
              <a:rPr lang="en-GB" sz="1600" dirty="0" err="1"/>
              <a:t>QiP</a:t>
            </a:r>
            <a:r>
              <a:rPr lang="en-GB" sz="1600" dirty="0"/>
              <a:t> - Hospital</a:t>
            </a:r>
          </a:p>
        </p:txBody>
      </p:sp>
    </p:spTree>
    <p:extLst>
      <p:ext uri="{BB962C8B-B14F-4D97-AF65-F5344CB8AC3E}">
        <p14:creationId xmlns:p14="http://schemas.microsoft.com/office/powerpoint/2010/main" val="334851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Malignant bowel obstruction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400" dirty="0"/>
              <a:t>Predictors of survival in line with ECOG performance status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/>
              <a:t>3/4 – 27 days, 0/1 – 222 days (considering predictors of poor prognosis)</a:t>
            </a:r>
          </a:p>
          <a:p>
            <a:r>
              <a:rPr lang="en-GB" sz="1400" dirty="0"/>
              <a:t>Obstipation</a:t>
            </a:r>
          </a:p>
          <a:p>
            <a:r>
              <a:rPr lang="en-GB" sz="1400" dirty="0"/>
              <a:t>Liquefaction of stool by intestinal bacteria = hope of resolution. Discuss with patients and staff.</a:t>
            </a:r>
          </a:p>
          <a:p>
            <a:r>
              <a:rPr lang="en-GB" sz="1400" dirty="0"/>
              <a:t>Rebalancing the cycle of excess secretion and dilation above the obstruction in addition to promoting function -NG – remove 2L+. In and out??</a:t>
            </a:r>
          </a:p>
          <a:p>
            <a:r>
              <a:rPr lang="en-GB" sz="1400" dirty="0"/>
              <a:t>Not all colic is bad</a:t>
            </a:r>
          </a:p>
          <a:p>
            <a:endParaRPr lang="en-GB" sz="1400" dirty="0"/>
          </a:p>
          <a:p>
            <a:r>
              <a:rPr lang="en-GB" sz="1400" dirty="0"/>
              <a:t>Erythromycin 250mg </a:t>
            </a:r>
            <a:r>
              <a:rPr lang="en-GB" sz="1400" dirty="0" err="1"/>
              <a:t>bd</a:t>
            </a:r>
            <a:r>
              <a:rPr lang="en-GB" sz="1400" dirty="0"/>
              <a:t> and Azithromycin (not Clarithromycin). Motilin agonist – MMC</a:t>
            </a:r>
          </a:p>
          <a:p>
            <a:r>
              <a:rPr lang="en-GB" sz="1400" dirty="0"/>
              <a:t>More effective to help tolerate feed at 24 hours (80% v 60%)</a:t>
            </a:r>
          </a:p>
          <a:p>
            <a:r>
              <a:rPr lang="en-GB" sz="1400" dirty="0" err="1"/>
              <a:t>Tachyphylaxis</a:t>
            </a:r>
            <a:r>
              <a:rPr lang="en-GB" sz="1400" dirty="0"/>
              <a:t> – in </a:t>
            </a:r>
            <a:r>
              <a:rPr lang="en-GB" sz="1400" dirty="0" err="1"/>
              <a:t>Metoclopromide</a:t>
            </a:r>
            <a:r>
              <a:rPr lang="en-GB" sz="1400" dirty="0"/>
              <a:t> and erythromycin. In experience less problem than in reports. </a:t>
            </a:r>
          </a:p>
          <a:p>
            <a:r>
              <a:rPr lang="en-GB" sz="1400" dirty="0"/>
              <a:t>Suspension – gloopy. Sinks to bottom – 15 minutes to absorb</a:t>
            </a:r>
          </a:p>
          <a:p>
            <a:r>
              <a:rPr lang="en-GB" sz="1400" dirty="0"/>
              <a:t>Second line (Use 1</a:t>
            </a:r>
            <a:r>
              <a:rPr lang="en-GB" sz="1400" baseline="30000" dirty="0"/>
              <a:t>st</a:t>
            </a:r>
            <a:r>
              <a:rPr lang="en-GB" sz="1400" dirty="0"/>
              <a:t> line – PD) </a:t>
            </a:r>
          </a:p>
          <a:p>
            <a:r>
              <a:rPr lang="en-GB" sz="1400" dirty="0" err="1"/>
              <a:t>Mitemcinal</a:t>
            </a:r>
            <a:r>
              <a:rPr lang="en-GB" sz="1400" dirty="0"/>
              <a:t> and Ghrelin (Gastroparesis) – coming therapies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Action: Talk to patients re diarrhoea and NGs  </a:t>
            </a:r>
          </a:p>
          <a:p>
            <a:pPr marL="457200" lvl="1" indent="0">
              <a:buNone/>
            </a:pPr>
            <a:r>
              <a:rPr lang="en-GB" sz="1400" dirty="0"/>
              <a:t>   Reading – place for Erythromycin</a:t>
            </a:r>
          </a:p>
          <a:p>
            <a:pPr marL="457200" lvl="1" indent="0">
              <a:buNone/>
            </a:pPr>
            <a:r>
              <a:rPr lang="en-GB" sz="1400" dirty="0"/>
              <a:t>   Patient selection criteria for venting gastrostomy</a:t>
            </a:r>
          </a:p>
          <a:p>
            <a:pPr marL="457200" lvl="1" indent="0">
              <a:buNone/>
            </a:pPr>
            <a:r>
              <a:rPr lang="en-GB" sz="1400" dirty="0"/>
              <a:t> 	 </a:t>
            </a:r>
          </a:p>
        </p:txBody>
      </p:sp>
    </p:spTree>
    <p:extLst>
      <p:ext uri="{BB962C8B-B14F-4D97-AF65-F5344CB8AC3E}">
        <p14:creationId xmlns:p14="http://schemas.microsoft.com/office/powerpoint/2010/main" val="2421697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eELCA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Update about access (Open Athens, ESR, </a:t>
            </a:r>
            <a:r>
              <a:rPr lang="en-GB" dirty="0" err="1"/>
              <a:t>eIntegrity</a:t>
            </a:r>
            <a:r>
              <a:rPr lang="en-GB" dirty="0"/>
              <a:t>)</a:t>
            </a:r>
          </a:p>
          <a:p>
            <a:r>
              <a:rPr lang="en-GB" dirty="0"/>
              <a:t>Update about learning pathways</a:t>
            </a:r>
          </a:p>
          <a:p>
            <a:r>
              <a:rPr lang="en-GB" dirty="0"/>
              <a:t>Blended learning – papers x 2 (Limited evidence available)</a:t>
            </a:r>
          </a:p>
          <a:p>
            <a:r>
              <a:rPr lang="en-GB" dirty="0"/>
              <a:t>Targeting specialist staff </a:t>
            </a:r>
          </a:p>
          <a:p>
            <a:pPr lvl="1"/>
            <a:r>
              <a:rPr lang="en-GB" dirty="0"/>
              <a:t>Curriculum Registrars</a:t>
            </a:r>
          </a:p>
          <a:p>
            <a:pPr lvl="1"/>
            <a:r>
              <a:rPr lang="en-GB" dirty="0"/>
              <a:t>Reflections Nursing staff </a:t>
            </a:r>
          </a:p>
          <a:p>
            <a:r>
              <a:rPr lang="en-GB" dirty="0"/>
              <a:t>Opportunity to write / publish sessions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Actions</a:t>
            </a:r>
            <a:r>
              <a:rPr lang="en-GB" dirty="0"/>
              <a:t>: Portfolio of sessions for my teaching</a:t>
            </a:r>
          </a:p>
          <a:p>
            <a:pPr marL="0" indent="0">
              <a:buNone/>
            </a:pPr>
            <a:r>
              <a:rPr lang="en-GB" dirty="0"/>
              <a:t>	   Do specialist modules</a:t>
            </a:r>
          </a:p>
          <a:p>
            <a:pPr marL="0" indent="0">
              <a:buNone/>
            </a:pPr>
            <a:r>
              <a:rPr lang="en-GB" dirty="0"/>
              <a:t>	   Diary	review every 6 weeks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8896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Spotlight on 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600" b="1" dirty="0"/>
              <a:t>Hepatic impairment</a:t>
            </a:r>
          </a:p>
          <a:p>
            <a:pPr lvl="1"/>
            <a:r>
              <a:rPr lang="en-GB" sz="1600" dirty="0"/>
              <a:t>‘Starter’ information in PCF 6 (expected update end of 2018)</a:t>
            </a:r>
          </a:p>
          <a:p>
            <a:pPr marL="457200" lvl="1" indent="0">
              <a:buNone/>
            </a:pPr>
            <a:endParaRPr lang="en-GB" sz="1600" dirty="0"/>
          </a:p>
          <a:p>
            <a:r>
              <a:rPr lang="en-GB" sz="1600" b="1" dirty="0" err="1"/>
              <a:t>Denosumab</a:t>
            </a:r>
            <a:endParaRPr lang="en-GB" sz="1600" b="1" dirty="0"/>
          </a:p>
          <a:p>
            <a:pPr lvl="1"/>
            <a:r>
              <a:rPr lang="en-GB" sz="1600" dirty="0"/>
              <a:t>Impacts on  Osteoclast function via RANKL</a:t>
            </a:r>
          </a:p>
          <a:p>
            <a:pPr lvl="1"/>
            <a:r>
              <a:rPr lang="en-GB" sz="1600" dirty="0"/>
              <a:t>Currently monthly SC – no reservoir</a:t>
            </a:r>
          </a:p>
          <a:p>
            <a:pPr lvl="1"/>
            <a:r>
              <a:rPr lang="en-GB" sz="1600" dirty="0"/>
              <a:t>Greater risk of </a:t>
            </a:r>
            <a:r>
              <a:rPr lang="en-GB" sz="1600" dirty="0" err="1"/>
              <a:t>hypocalaemia</a:t>
            </a:r>
            <a:r>
              <a:rPr lang="en-GB" sz="1600" dirty="0"/>
              <a:t> v BP,  same ONJ, less renal risk </a:t>
            </a:r>
          </a:p>
          <a:p>
            <a:pPr lvl="1"/>
            <a:r>
              <a:rPr lang="en-GB" sz="1600" dirty="0"/>
              <a:t>Reduce risk SREs v </a:t>
            </a:r>
            <a:r>
              <a:rPr lang="en-GB" sz="1600" dirty="0" err="1"/>
              <a:t>Zoledronic</a:t>
            </a:r>
            <a:r>
              <a:rPr lang="en-GB" sz="1600" dirty="0"/>
              <a:t> Acid by 22% and delays time to onset in breast cancer (Best tumour type).</a:t>
            </a:r>
          </a:p>
          <a:p>
            <a:pPr lvl="1"/>
            <a:r>
              <a:rPr lang="en-GB" sz="1600" dirty="0"/>
              <a:t>Difference arises from 6 months. Difference but not a big difference – </a:t>
            </a:r>
            <a:r>
              <a:rPr lang="en-GB" sz="1600" b="1" dirty="0"/>
              <a:t>ZA as good in those with prognosis &lt;6 months. </a:t>
            </a:r>
            <a:r>
              <a:rPr lang="en-GB" sz="1600" dirty="0"/>
              <a:t>Is ZA good enough for management of SREs?</a:t>
            </a:r>
          </a:p>
          <a:p>
            <a:pPr lvl="1"/>
            <a:r>
              <a:rPr lang="en-GB" sz="1600" b="1" dirty="0"/>
              <a:t>Pain:</a:t>
            </a:r>
            <a:r>
              <a:rPr lang="en-GB" sz="1600" dirty="0"/>
              <a:t> Difference of about </a:t>
            </a:r>
            <a:r>
              <a:rPr lang="en-GB" sz="1600" b="1" dirty="0"/>
              <a:t>4</a:t>
            </a:r>
            <a:r>
              <a:rPr lang="en-GB" sz="1600" dirty="0"/>
              <a:t>% in progression to moderate / severe pain after 2 - 3 months</a:t>
            </a:r>
          </a:p>
          <a:p>
            <a:pPr lvl="1"/>
            <a:r>
              <a:rPr lang="en-GB" sz="1600" dirty="0"/>
              <a:t>No difference in survival  - NSCLC due to report</a:t>
            </a:r>
          </a:p>
          <a:p>
            <a:pPr lvl="1"/>
            <a:r>
              <a:rPr lang="en-GB" sz="1600" dirty="0"/>
              <a:t>Guidelines recommend either -Place in renal failure</a:t>
            </a:r>
          </a:p>
          <a:p>
            <a:pPr lvl="1"/>
            <a:r>
              <a:rPr lang="en-GB" sz="1600" dirty="0"/>
              <a:t>Switch to ZA</a:t>
            </a:r>
          </a:p>
          <a:p>
            <a:pPr lvl="1"/>
            <a:endParaRPr lang="en-GB" sz="1600" dirty="0"/>
          </a:p>
          <a:p>
            <a:pPr marL="457200" lvl="1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88531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Spotlight on 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5600" dirty="0"/>
              <a:t>Stopping </a:t>
            </a:r>
            <a:r>
              <a:rPr lang="en-GB" sz="5600" dirty="0" err="1"/>
              <a:t>Denosumab</a:t>
            </a:r>
            <a:endParaRPr lang="en-GB" sz="5600" dirty="0"/>
          </a:p>
          <a:p>
            <a:pPr lvl="1"/>
            <a:r>
              <a:rPr lang="en-GB" sz="5600" dirty="0"/>
              <a:t>Bone turnover increases, rebound activity of osteoclasts – extrapolating from osteoporosis data (MHRA)</a:t>
            </a:r>
          </a:p>
          <a:p>
            <a:pPr lvl="1"/>
            <a:r>
              <a:rPr lang="en-GB" sz="5600" dirty="0"/>
              <a:t>Increased fractures in osteoporosis </a:t>
            </a:r>
          </a:p>
          <a:p>
            <a:pPr marL="457200" lvl="1" indent="0">
              <a:buNone/>
            </a:pPr>
            <a:endParaRPr lang="en-GB" sz="5600" dirty="0"/>
          </a:p>
          <a:p>
            <a:r>
              <a:rPr lang="en-GB" sz="5600" dirty="0"/>
              <a:t>Hypocalcaemia</a:t>
            </a:r>
          </a:p>
          <a:p>
            <a:pPr lvl="1"/>
            <a:r>
              <a:rPr lang="en-GB" sz="5600" dirty="0"/>
              <a:t>10% risk D v 5% ZA </a:t>
            </a:r>
          </a:p>
          <a:p>
            <a:pPr lvl="1"/>
            <a:r>
              <a:rPr lang="en-GB" sz="5600" dirty="0"/>
              <a:t>Check levels before every dose</a:t>
            </a:r>
          </a:p>
          <a:p>
            <a:pPr lvl="1"/>
            <a:r>
              <a:rPr lang="en-GB" sz="5600" dirty="0"/>
              <a:t>Endocrine connection 2016; 5 G7 – 8 (10 x 10 x10) reference </a:t>
            </a:r>
          </a:p>
          <a:p>
            <a:pPr lvl="1"/>
            <a:r>
              <a:rPr lang="en-GB" sz="5600" dirty="0"/>
              <a:t>Clarity about heart rate monitoring and continuous  ECG monitoring in higher risk groups</a:t>
            </a:r>
          </a:p>
          <a:p>
            <a:pPr lvl="1"/>
            <a:endParaRPr lang="en-GB" sz="5600" dirty="0"/>
          </a:p>
          <a:p>
            <a:r>
              <a:rPr lang="en-GB" sz="5600" dirty="0"/>
              <a:t>Refractory Hypercalcaemia</a:t>
            </a:r>
          </a:p>
          <a:p>
            <a:pPr lvl="1"/>
            <a:r>
              <a:rPr lang="en-GB" sz="5600" dirty="0"/>
              <a:t>Licensed in US (not UK) for bisphosphonate refractory hypercalcaemia</a:t>
            </a:r>
          </a:p>
          <a:p>
            <a:pPr lvl="1"/>
            <a:r>
              <a:rPr lang="en-GB" sz="5600" dirty="0"/>
              <a:t>Preload 120mg Day 1, Day 8 and 15 and day 30 and monthly. Stopped if not &lt;3.1 after 4 doses Stop treatment if &lt;3.1</a:t>
            </a:r>
          </a:p>
          <a:p>
            <a:pPr lvl="1"/>
            <a:r>
              <a:rPr lang="en-GB" sz="5600" dirty="0"/>
              <a:t>70% responded and 64% complete response </a:t>
            </a:r>
          </a:p>
          <a:p>
            <a:pPr lvl="1"/>
            <a:r>
              <a:rPr lang="en-GB" sz="5600" dirty="0"/>
              <a:t>Response  (median) 9 days. Lasting months </a:t>
            </a:r>
          </a:p>
          <a:p>
            <a:pPr lvl="1"/>
            <a:endParaRPr lang="en-GB" sz="5600" dirty="0"/>
          </a:p>
          <a:p>
            <a:pPr marL="0" indent="0">
              <a:buNone/>
            </a:pPr>
            <a:r>
              <a:rPr lang="en-GB" sz="5600" b="1" dirty="0"/>
              <a:t>Actions: </a:t>
            </a:r>
          </a:p>
          <a:p>
            <a:pPr marL="0" lvl="1" indent="0">
              <a:buNone/>
            </a:pPr>
            <a:r>
              <a:rPr lang="en-GB" sz="5600" dirty="0"/>
              <a:t>Reading: Hepatic chapter and JPSM</a:t>
            </a:r>
          </a:p>
          <a:p>
            <a:pPr marL="0" lvl="1" indent="0">
              <a:buNone/>
            </a:pPr>
            <a:r>
              <a:rPr lang="en-GB" sz="5600" dirty="0"/>
              <a:t>Reading: </a:t>
            </a:r>
            <a:r>
              <a:rPr lang="en-GB" sz="5600" dirty="0" err="1"/>
              <a:t>Denosumab</a:t>
            </a:r>
            <a:r>
              <a:rPr lang="en-GB" sz="5600" dirty="0"/>
              <a:t> papers and monograph. Treatment of Hypocalcaemia.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366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Spotlight on 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/>
              <a:t>Cyclizine</a:t>
            </a:r>
            <a:r>
              <a:rPr lang="en-GB" dirty="0"/>
              <a:t>: 2:1 PO:SC  - healthy volunteer study (PhD)</a:t>
            </a:r>
          </a:p>
          <a:p>
            <a:r>
              <a:rPr lang="en-GB" dirty="0"/>
              <a:t>CSCI – 75 mg/24 hours and 25 mg prn as starter dose increasing as needed</a:t>
            </a:r>
          </a:p>
          <a:p>
            <a:r>
              <a:rPr lang="en-GB" dirty="0"/>
              <a:t>20 hour half life – </a:t>
            </a:r>
            <a:r>
              <a:rPr lang="en-GB" dirty="0" err="1"/>
              <a:t>b.d</a:t>
            </a:r>
            <a:r>
              <a:rPr lang="en-GB" dirty="0"/>
              <a:t>. regimen</a:t>
            </a:r>
          </a:p>
          <a:p>
            <a:r>
              <a:rPr lang="en-GB" dirty="0"/>
              <a:t>Adverse effects –acute dystonic reactions young, movement disorders in elderly, transient paralysis and ‘locked in syndrome’, misuse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Action</a:t>
            </a:r>
            <a:r>
              <a:rPr lang="en-GB" dirty="0"/>
              <a:t>: Reading and change practice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060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Spotlight on 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Rifampicin – 150mg nocte and 3 - 7/7 later </a:t>
            </a:r>
            <a:r>
              <a:rPr lang="en-GB" dirty="0" err="1"/>
              <a:t>b.d</a:t>
            </a:r>
            <a:r>
              <a:rPr lang="en-GB" dirty="0"/>
              <a:t>.</a:t>
            </a:r>
          </a:p>
          <a:p>
            <a:r>
              <a:rPr lang="en-GB" dirty="0"/>
              <a:t>May take 2 – 3 weeks to work</a:t>
            </a:r>
          </a:p>
          <a:p>
            <a:r>
              <a:rPr lang="en-GB" dirty="0"/>
              <a:t>Monograph in PCF6 (JPSM)</a:t>
            </a:r>
          </a:p>
          <a:p>
            <a:r>
              <a:rPr lang="en-GB" dirty="0"/>
              <a:t>NNT – 1.8</a:t>
            </a:r>
          </a:p>
          <a:p>
            <a:r>
              <a:rPr lang="en-GB" dirty="0"/>
              <a:t>Inhibits </a:t>
            </a:r>
            <a:r>
              <a:rPr lang="en-GB" dirty="0" err="1"/>
              <a:t>autotaxin</a:t>
            </a:r>
            <a:r>
              <a:rPr lang="en-GB" dirty="0"/>
              <a:t> and interferes with LPA action</a:t>
            </a:r>
          </a:p>
          <a:p>
            <a:r>
              <a:rPr lang="en-GB" dirty="0"/>
              <a:t>Consider opioids as pain may escape control (but most have no pain)</a:t>
            </a:r>
          </a:p>
          <a:p>
            <a:r>
              <a:rPr lang="en-GB" dirty="0"/>
              <a:t>Body fluids – red / orange colour</a:t>
            </a:r>
          </a:p>
          <a:p>
            <a:r>
              <a:rPr lang="en-GB" dirty="0"/>
              <a:t>5% hepatitis (years and is reversible) – not relevant to PC</a:t>
            </a:r>
          </a:p>
          <a:p>
            <a:pPr marL="0" indent="0">
              <a:buNone/>
            </a:pPr>
            <a:r>
              <a:rPr lang="en-GB" dirty="0"/>
              <a:t>Action: Reading </a:t>
            </a:r>
          </a:p>
        </p:txBody>
      </p:sp>
    </p:spTree>
    <p:extLst>
      <p:ext uri="{BB962C8B-B14F-4D97-AF65-F5344CB8AC3E}">
        <p14:creationId xmlns:p14="http://schemas.microsoft.com/office/powerpoint/2010/main" val="2179956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Spotlight on drugs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Mirtazapine for gastroparesis</a:t>
            </a:r>
          </a:p>
          <a:p>
            <a:r>
              <a:rPr lang="en-GB" dirty="0" err="1"/>
              <a:t>NaSSA</a:t>
            </a:r>
            <a:r>
              <a:rPr lang="en-GB" dirty="0"/>
              <a:t>, alpha 2adrenergic antagonist, 5HT and antihistamine</a:t>
            </a:r>
          </a:p>
          <a:p>
            <a:r>
              <a:rPr lang="en-GB" dirty="0"/>
              <a:t>Kumar paper – increase emptying and in functional dyspepsia relieve sense of rapid satiety</a:t>
            </a:r>
          </a:p>
          <a:p>
            <a:r>
              <a:rPr lang="en-GB" dirty="0"/>
              <a:t>7.5 – 15mg nocte </a:t>
            </a:r>
            <a:r>
              <a:rPr lang="en-GB" dirty="0" err="1"/>
              <a:t>Malamood</a:t>
            </a:r>
            <a:r>
              <a:rPr lang="en-GB" dirty="0"/>
              <a:t> 2017. Idiopathic gastroparesis (60 – 80% improved)</a:t>
            </a:r>
          </a:p>
          <a:p>
            <a:r>
              <a:rPr lang="en-GB" dirty="0"/>
              <a:t>Weight gain and stimulate appetite – adipose weight</a:t>
            </a:r>
          </a:p>
          <a:p>
            <a:r>
              <a:rPr lang="en-GB" dirty="0"/>
              <a:t>Egypt recruiting to study (Phase 3 study underway)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Action: This is the year for gastroparesis!</a:t>
            </a:r>
          </a:p>
        </p:txBody>
      </p:sp>
    </p:spTree>
    <p:extLst>
      <p:ext uri="{BB962C8B-B14F-4D97-AF65-F5344CB8AC3E}">
        <p14:creationId xmlns:p14="http://schemas.microsoft.com/office/powerpoint/2010/main" val="2338196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Dexmedetomidine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Canada – delirium</a:t>
            </a:r>
          </a:p>
          <a:p>
            <a:r>
              <a:rPr lang="en-GB" dirty="0"/>
              <a:t>Bridge when patients need </a:t>
            </a:r>
            <a:r>
              <a:rPr lang="en-GB" dirty="0" err="1"/>
              <a:t>DxT</a:t>
            </a:r>
            <a:r>
              <a:rPr lang="en-GB" dirty="0"/>
              <a:t> </a:t>
            </a:r>
            <a:r>
              <a:rPr lang="en-GB" dirty="0" err="1"/>
              <a:t>etc</a:t>
            </a:r>
            <a:endParaRPr lang="en-GB" dirty="0"/>
          </a:p>
          <a:p>
            <a:r>
              <a:rPr lang="en-GB" dirty="0"/>
              <a:t>Able to eat, speak and drink</a:t>
            </a:r>
          </a:p>
          <a:p>
            <a:r>
              <a:rPr lang="en-GB" dirty="0"/>
              <a:t>In CSCI</a:t>
            </a:r>
          </a:p>
          <a:p>
            <a:r>
              <a:rPr lang="en-GB" dirty="0"/>
              <a:t>Advantages </a:t>
            </a:r>
            <a:r>
              <a:rPr lang="en-GB" dirty="0" err="1"/>
              <a:t>wrt</a:t>
            </a:r>
            <a:r>
              <a:rPr lang="en-GB" dirty="0"/>
              <a:t> </a:t>
            </a:r>
            <a:r>
              <a:rPr lang="en-GB" dirty="0" err="1"/>
              <a:t>Propofol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Action: Journal alert</a:t>
            </a:r>
          </a:p>
        </p:txBody>
      </p:sp>
    </p:spTree>
    <p:extLst>
      <p:ext uri="{BB962C8B-B14F-4D97-AF65-F5344CB8AC3E}">
        <p14:creationId xmlns:p14="http://schemas.microsoft.com/office/powerpoint/2010/main" val="2934567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Record of learning undertaken – appraisal folder</a:t>
            </a:r>
          </a:p>
          <a:p>
            <a:r>
              <a:rPr lang="en-GB" dirty="0"/>
              <a:t>Planned learning in 2018/19</a:t>
            </a:r>
          </a:p>
          <a:p>
            <a:r>
              <a:rPr lang="en-GB" dirty="0"/>
              <a:t>A distillation to take home – Slides &amp; Video </a:t>
            </a:r>
          </a:p>
          <a:p>
            <a:endParaRPr lang="en-GB" dirty="0"/>
          </a:p>
          <a:p>
            <a:r>
              <a:rPr lang="en-GB" dirty="0"/>
              <a:t>My planned QIPs in 2018/19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918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Gabapentin and </a:t>
            </a:r>
            <a:r>
              <a:rPr lang="en-GB"/>
              <a:t>respiratory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MHRA October 2017</a:t>
            </a:r>
          </a:p>
          <a:p>
            <a:r>
              <a:rPr lang="en-GB" dirty="0"/>
              <a:t>Frequency rare</a:t>
            </a:r>
          </a:p>
          <a:p>
            <a:r>
              <a:rPr lang="en-GB" dirty="0"/>
              <a:t>Reduced blood glucose and LOC (?)</a:t>
            </a:r>
          </a:p>
          <a:p>
            <a:r>
              <a:rPr lang="en-GB" dirty="0"/>
              <a:t>80% in IV drug misusers</a:t>
            </a:r>
          </a:p>
          <a:p>
            <a:r>
              <a:rPr lang="en-GB" dirty="0"/>
              <a:t>Opioids slow GI transit – increased absorption of </a:t>
            </a:r>
            <a:r>
              <a:rPr lang="en-GB" dirty="0" err="1"/>
              <a:t>Gabapentinoids</a:t>
            </a:r>
            <a:endParaRPr lang="en-GB" dirty="0"/>
          </a:p>
          <a:p>
            <a:r>
              <a:rPr lang="en-GB" dirty="0"/>
              <a:t>Peckham paper – starting to get trouble over OME 50mg / day</a:t>
            </a:r>
          </a:p>
          <a:p>
            <a:r>
              <a:rPr lang="en-GB" dirty="0"/>
              <a:t>Our practice: Start </a:t>
            </a:r>
            <a:r>
              <a:rPr lang="en-GB" dirty="0" err="1"/>
              <a:t>gabapentinoid</a:t>
            </a:r>
            <a:r>
              <a:rPr lang="en-GB" dirty="0"/>
              <a:t> – increasing drowsiness. ?Reduce opioid dose</a:t>
            </a:r>
          </a:p>
          <a:p>
            <a:pPr marL="0" indent="0">
              <a:buNone/>
            </a:pPr>
            <a:r>
              <a:rPr lang="en-GB" b="1" dirty="0"/>
              <a:t>Action</a:t>
            </a:r>
            <a:r>
              <a:rPr lang="en-GB" dirty="0"/>
              <a:t>: Priority reading!!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6427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41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rise and fall of opioids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WHO analgesic ladder – thoughtful teaching</a:t>
            </a:r>
          </a:p>
          <a:p>
            <a:r>
              <a:rPr lang="en-GB" dirty="0"/>
              <a:t>‘</a:t>
            </a:r>
            <a:r>
              <a:rPr lang="en-GB" dirty="0" err="1"/>
              <a:t>Nosiplastic</a:t>
            </a:r>
            <a:r>
              <a:rPr lang="en-GB" dirty="0"/>
              <a:t>’ – no evidence of nerve damage but chronic pain (IASP)</a:t>
            </a:r>
          </a:p>
          <a:p>
            <a:r>
              <a:rPr lang="en-GB" dirty="0"/>
              <a:t>‘Functional goals to work with’ Opioid trial</a:t>
            </a:r>
          </a:p>
          <a:p>
            <a:r>
              <a:rPr lang="en-GB" dirty="0"/>
              <a:t>Those who are more vulnerable (Deprivation, mental health issues, addictive personalities) are more likely to be prescribed opioids – public health issue</a:t>
            </a:r>
          </a:p>
          <a:p>
            <a:r>
              <a:rPr lang="en-GB" dirty="0"/>
              <a:t>High opioid doses and death – a ‘ceiling dose’ in non cancer pain – 120mg OME/24 hours – slide from Pain Society. US – prescribe 7 days.</a:t>
            </a:r>
          </a:p>
          <a:p>
            <a:r>
              <a:rPr lang="en-GB" dirty="0"/>
              <a:t>UK in a different position to US (Increase in prescribing not related to deaths) 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Action:</a:t>
            </a:r>
          </a:p>
          <a:p>
            <a:r>
              <a:rPr lang="en-GB" dirty="0"/>
              <a:t>Zin paper </a:t>
            </a:r>
            <a:r>
              <a:rPr lang="en-GB" dirty="0" err="1"/>
              <a:t>Eur</a:t>
            </a:r>
            <a:r>
              <a:rPr lang="en-GB" dirty="0"/>
              <a:t> J Pain 2014; 18: 1343 – prescribing in cancer and non cancer pain</a:t>
            </a:r>
          </a:p>
          <a:p>
            <a:r>
              <a:rPr lang="en-GB" dirty="0"/>
              <a:t>Chou systematic review (2015) – effectiveness and risks of long term opioid therapy</a:t>
            </a:r>
          </a:p>
          <a:p>
            <a:r>
              <a:rPr lang="en-GB" dirty="0"/>
              <a:t>Links to opioids aware link / Oxford resources</a:t>
            </a:r>
          </a:p>
          <a:p>
            <a:r>
              <a:rPr lang="en-GB" dirty="0"/>
              <a:t>IASP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876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Olanzapine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Off licence use as an antiemetic</a:t>
            </a:r>
          </a:p>
          <a:p>
            <a:r>
              <a:rPr lang="en-GB" dirty="0"/>
              <a:t>Covering all emetic receptors except NK1</a:t>
            </a:r>
          </a:p>
          <a:p>
            <a:r>
              <a:rPr lang="en-GB" dirty="0"/>
              <a:t>‘Probably’ double the likelihood of absence from nausea and vomiting over period of </a:t>
            </a:r>
            <a:r>
              <a:rPr lang="en-GB" dirty="0" err="1"/>
              <a:t>CTx</a:t>
            </a:r>
            <a:r>
              <a:rPr lang="en-GB" dirty="0"/>
              <a:t> – NNT 5 NNH 152 (Serious AE)</a:t>
            </a:r>
          </a:p>
          <a:p>
            <a:r>
              <a:rPr lang="en-GB" dirty="0"/>
              <a:t>(</a:t>
            </a:r>
            <a:r>
              <a:rPr lang="en-GB" dirty="0" err="1"/>
              <a:t>Aprepitant</a:t>
            </a:r>
            <a:r>
              <a:rPr lang="en-GB" dirty="0"/>
              <a:t> about the same – NNT – 4.5)</a:t>
            </a:r>
          </a:p>
          <a:p>
            <a:r>
              <a:rPr lang="en-GB" dirty="0"/>
              <a:t>About twice as likely to be sleepy versus placebo</a:t>
            </a:r>
          </a:p>
          <a:p>
            <a:r>
              <a:rPr lang="en-GB" dirty="0"/>
              <a:t>Dose: 5mg seems to be effective with lowest adverse effects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9227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Olanzapine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v NK1 – no significant difference</a:t>
            </a:r>
          </a:p>
          <a:p>
            <a:r>
              <a:rPr lang="en-GB" dirty="0"/>
              <a:t>v </a:t>
            </a:r>
            <a:r>
              <a:rPr lang="en-GB" dirty="0" err="1"/>
              <a:t>Prokinetic</a:t>
            </a:r>
            <a:r>
              <a:rPr lang="en-GB" dirty="0"/>
              <a:t> – x 3 times more likely to work</a:t>
            </a:r>
          </a:p>
          <a:p>
            <a:r>
              <a:rPr lang="en-GB" dirty="0"/>
              <a:t>v 5HT3 – x 2 as likely to work</a:t>
            </a:r>
          </a:p>
          <a:p>
            <a:r>
              <a:rPr lang="en-GB" dirty="0"/>
              <a:t>v Dexamethasone - better </a:t>
            </a:r>
          </a:p>
          <a:p>
            <a:endParaRPr lang="en-GB" dirty="0"/>
          </a:p>
          <a:p>
            <a:r>
              <a:rPr lang="en-GB" dirty="0"/>
              <a:t>Adverse effects: Martel 2016 – injectable IV and IM causing cardiac and respiratory depression. Not available in UK</a:t>
            </a:r>
          </a:p>
          <a:p>
            <a:r>
              <a:rPr lang="en-GB" dirty="0"/>
              <a:t>IM: with benzodiazepine need to allow time lapse</a:t>
            </a:r>
          </a:p>
          <a:p>
            <a:r>
              <a:rPr lang="en-GB" dirty="0"/>
              <a:t>Caution in BO / Ileus. Wait for Japanese study</a:t>
            </a:r>
          </a:p>
          <a:p>
            <a:r>
              <a:rPr lang="en-GB" dirty="0"/>
              <a:t>Nocte daily dose / CSCI</a:t>
            </a:r>
          </a:p>
          <a:p>
            <a:endParaRPr lang="en-GB" dirty="0"/>
          </a:p>
          <a:p>
            <a:r>
              <a:rPr lang="en-GB" dirty="0"/>
              <a:t>Action: Look out for the review, new studies   </a:t>
            </a:r>
          </a:p>
          <a:p>
            <a:pPr lvl="3"/>
            <a:r>
              <a:rPr lang="en-GB" sz="2900" dirty="0"/>
              <a:t>Place in practice</a:t>
            </a:r>
          </a:p>
        </p:txBody>
      </p:sp>
    </p:spTree>
    <p:extLst>
      <p:ext uri="{BB962C8B-B14F-4D97-AF65-F5344CB8AC3E}">
        <p14:creationId xmlns:p14="http://schemas.microsoft.com/office/powerpoint/2010/main" val="1946129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Pain assessment in patients with communication difficulties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Autofit/>
          </a:bodyPr>
          <a:lstStyle/>
          <a:p>
            <a:r>
              <a:rPr lang="en-GB" sz="1600" dirty="0"/>
              <a:t>Gold standard: Pain history and assessment</a:t>
            </a:r>
          </a:p>
          <a:p>
            <a:r>
              <a:rPr lang="en-GB" sz="1600" dirty="0"/>
              <a:t>Self report PATs – NRS, VAS, Wong Baker scale </a:t>
            </a:r>
          </a:p>
          <a:p>
            <a:r>
              <a:rPr lang="en-GB" sz="1600" dirty="0"/>
              <a:t>Proxy assessments </a:t>
            </a:r>
          </a:p>
          <a:p>
            <a:pPr lvl="1"/>
            <a:r>
              <a:rPr lang="en-GB" sz="1200" dirty="0"/>
              <a:t>Herr reference</a:t>
            </a:r>
          </a:p>
          <a:p>
            <a:pPr lvl="1"/>
            <a:r>
              <a:rPr lang="en-GB" sz="1200" dirty="0"/>
              <a:t>Training</a:t>
            </a:r>
          </a:p>
          <a:p>
            <a:r>
              <a:rPr lang="en-GB" sz="1600" dirty="0"/>
              <a:t>Observational PAT</a:t>
            </a:r>
          </a:p>
          <a:p>
            <a:pPr lvl="1"/>
            <a:r>
              <a:rPr lang="en-GB" sz="1200" dirty="0"/>
              <a:t>LANSS (Neuropathic pain)</a:t>
            </a:r>
          </a:p>
          <a:p>
            <a:pPr lvl="1"/>
            <a:r>
              <a:rPr lang="en-GB" sz="1200" dirty="0"/>
              <a:t>FLACC (Not validated in a care home setting)</a:t>
            </a:r>
          </a:p>
          <a:p>
            <a:pPr lvl="1"/>
            <a:r>
              <a:rPr lang="en-GB" sz="1200" dirty="0" err="1"/>
              <a:t>DisDat</a:t>
            </a:r>
            <a:endParaRPr lang="en-GB" sz="1200" dirty="0"/>
          </a:p>
          <a:p>
            <a:pPr lvl="1"/>
            <a:r>
              <a:rPr lang="en-GB" sz="1200" dirty="0"/>
              <a:t>PAINAD (Validated EOLC and severe CI)</a:t>
            </a:r>
          </a:p>
          <a:p>
            <a:pPr lvl="1"/>
            <a:r>
              <a:rPr lang="en-GB" sz="1200" dirty="0"/>
              <a:t>Abbey pain scale</a:t>
            </a:r>
          </a:p>
          <a:p>
            <a:r>
              <a:rPr lang="en-GB" sz="1600" dirty="0"/>
              <a:t>Physiological observations?</a:t>
            </a:r>
          </a:p>
          <a:p>
            <a:r>
              <a:rPr lang="en-GB" sz="1600" dirty="0"/>
              <a:t>2018 National guidelines – Age and aging</a:t>
            </a:r>
          </a:p>
          <a:p>
            <a:endParaRPr lang="en-GB" sz="1600" dirty="0"/>
          </a:p>
          <a:p>
            <a:endParaRPr lang="en-GB" sz="1600" dirty="0"/>
          </a:p>
          <a:p>
            <a:pPr marL="0" indent="0">
              <a:buNone/>
            </a:pPr>
            <a:r>
              <a:rPr lang="en-GB" sz="1600" dirty="0"/>
              <a:t>Action: App and reading</a:t>
            </a:r>
          </a:p>
        </p:txBody>
      </p:sp>
    </p:spTree>
    <p:extLst>
      <p:ext uri="{BB962C8B-B14F-4D97-AF65-F5344CB8AC3E}">
        <p14:creationId xmlns:p14="http://schemas.microsoft.com/office/powerpoint/2010/main" val="3508516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Pain and CLI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Prevalence increasing</a:t>
            </a:r>
          </a:p>
          <a:p>
            <a:r>
              <a:rPr lang="en-GB" dirty="0"/>
              <a:t>Prognosis patient – 40% major amputation at 12 months, 20% dead in 6 months post diagnosis </a:t>
            </a:r>
          </a:p>
          <a:p>
            <a:r>
              <a:rPr lang="en-GB" dirty="0"/>
              <a:t>Ruger paper – pain associated with vascular supply</a:t>
            </a:r>
          </a:p>
        </p:txBody>
      </p:sp>
    </p:spTree>
    <p:extLst>
      <p:ext uri="{BB962C8B-B14F-4D97-AF65-F5344CB8AC3E}">
        <p14:creationId xmlns:p14="http://schemas.microsoft.com/office/powerpoint/2010/main" val="1610663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Pain and CLI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IV Lidocaine (</a:t>
            </a:r>
            <a:r>
              <a:rPr lang="en-GB" dirty="0" err="1"/>
              <a:t>Vahidi</a:t>
            </a:r>
            <a:r>
              <a:rPr lang="en-GB" dirty="0"/>
              <a:t> 2015) n = 40. (1.25 – 2.25 difference)</a:t>
            </a:r>
          </a:p>
          <a:p>
            <a:r>
              <a:rPr lang="en-GB" dirty="0"/>
              <a:t>Gabapentin (Morris Stiff 2010) n = 20 – 15 benefitted</a:t>
            </a:r>
          </a:p>
          <a:p>
            <a:r>
              <a:rPr lang="en-GB" dirty="0"/>
              <a:t>Ketamine (Mitchell &amp; Fallon 2002) n = 35. Ketamine arm 33% better v placebo 6%</a:t>
            </a:r>
          </a:p>
          <a:p>
            <a:r>
              <a:rPr lang="en-GB" dirty="0"/>
              <a:t>Ketamine (Person 1998) n = 8. No difference v Morphine. No prophylactic antipsychotic given.</a:t>
            </a:r>
          </a:p>
          <a:p>
            <a:r>
              <a:rPr lang="en-GB" dirty="0"/>
              <a:t>Buprenorphine and epidural  </a:t>
            </a:r>
          </a:p>
          <a:p>
            <a:endParaRPr lang="en-GB" dirty="0"/>
          </a:p>
          <a:p>
            <a:r>
              <a:rPr lang="en-GB" b="1" dirty="0"/>
              <a:t>Action</a:t>
            </a:r>
            <a:r>
              <a:rPr lang="en-GB" dirty="0"/>
              <a:t>: Collate Papers and Cochrane reviews </a:t>
            </a:r>
          </a:p>
          <a:p>
            <a:pPr marL="0" indent="0">
              <a:buNone/>
            </a:pPr>
            <a:r>
              <a:rPr lang="en-GB" dirty="0"/>
              <a:t>     QIP: Discuss with pain team and vascular surgeons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331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Tenesmus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/>
              <a:t>Tenesmoid</a:t>
            </a:r>
            <a:r>
              <a:rPr lang="en-GB" dirty="0"/>
              <a:t> pain: Three aspects: Tumour invasion – neuropathic, tumour inflammation – nociceptive and smooth muscle stretch / spasm </a:t>
            </a:r>
          </a:p>
          <a:p>
            <a:r>
              <a:rPr lang="en-GB" dirty="0"/>
              <a:t>Pharmacological – Diltiazem, </a:t>
            </a:r>
            <a:r>
              <a:rPr lang="en-GB" dirty="0" err="1"/>
              <a:t>Nifedepine</a:t>
            </a:r>
            <a:r>
              <a:rPr lang="en-GB" dirty="0"/>
              <a:t>, Methadone</a:t>
            </a:r>
          </a:p>
          <a:p>
            <a:r>
              <a:rPr lang="en-GB" dirty="0"/>
              <a:t>Anaesthetic – lumbar </a:t>
            </a:r>
            <a:r>
              <a:rPr lang="en-GB" dirty="0" err="1"/>
              <a:t>sympathectomy</a:t>
            </a:r>
            <a:r>
              <a:rPr lang="en-GB" dirty="0"/>
              <a:t> or superior hypogastric</a:t>
            </a:r>
          </a:p>
          <a:p>
            <a:r>
              <a:rPr lang="en-GB" dirty="0"/>
              <a:t>Complex pelvic pain syndrome</a:t>
            </a:r>
          </a:p>
          <a:p>
            <a:pPr marL="0" indent="0">
              <a:buNone/>
            </a:pPr>
            <a:r>
              <a:rPr lang="en-GB" b="1" dirty="0"/>
              <a:t>Action</a:t>
            </a:r>
            <a:r>
              <a:rPr lang="en-GB" dirty="0"/>
              <a:t>: Papers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4414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2405ea4f-967c-40e9-ba00-fa93369b670d"/>
  <p:tag name="TPVERSION" val="8"/>
  <p:tag name="TPFULLVERSION" val="8.2.6.7"/>
  <p:tag name="PPTVERSION" val="14"/>
  <p:tag name="TPOS" val="2"/>
  <p:tag name="TPLASTSAVEVERSION" val="6.2 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3131</TotalTime>
  <Words>1557</Words>
  <Application>Microsoft Office PowerPoint</Application>
  <PresentationFormat>On-screen Show (4:3)</PresentationFormat>
  <Paragraphs>212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Learning points</vt:lpstr>
      <vt:lpstr>Purpose …</vt:lpstr>
      <vt:lpstr>The rise and fall of opioids</vt:lpstr>
      <vt:lpstr>Olanzapine</vt:lpstr>
      <vt:lpstr>Olanzapine</vt:lpstr>
      <vt:lpstr>Pain assessment in patients with communication difficulties</vt:lpstr>
      <vt:lpstr>Pain and CLI</vt:lpstr>
      <vt:lpstr>Pain and CLI</vt:lpstr>
      <vt:lpstr>Tenesmus</vt:lpstr>
      <vt:lpstr>Conscientious objection</vt:lpstr>
      <vt:lpstr>Bereavement</vt:lpstr>
      <vt:lpstr>Malignant bowel obstruction</vt:lpstr>
      <vt:lpstr>eELCA</vt:lpstr>
      <vt:lpstr>Spotlight on Drugs</vt:lpstr>
      <vt:lpstr>Spotlight on drugs</vt:lpstr>
      <vt:lpstr>Spotlight on drugs</vt:lpstr>
      <vt:lpstr>Spotlight on drugs</vt:lpstr>
      <vt:lpstr>Spotlight on drugs </vt:lpstr>
      <vt:lpstr>Dexmedetomidine</vt:lpstr>
      <vt:lpstr>Gabapentin and respiratory depression</vt:lpstr>
      <vt:lpstr>Thank you</vt:lpstr>
    </vt:vector>
  </TitlesOfParts>
  <Company>Oxford University Hospitals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IM&amp;T Services</dc:creator>
  <cp:lastModifiedBy>McCulloch Michael (RTH) OUH</cp:lastModifiedBy>
  <cp:revision>125</cp:revision>
  <dcterms:created xsi:type="dcterms:W3CDTF">2018-06-14T07:54:20Z</dcterms:created>
  <dcterms:modified xsi:type="dcterms:W3CDTF">2018-12-14T12:38:54Z</dcterms:modified>
</cp:coreProperties>
</file>